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321" r:id="rId4"/>
    <p:sldId id="261" r:id="rId5"/>
    <p:sldId id="305" r:id="rId6"/>
    <p:sldId id="265" r:id="rId7"/>
    <p:sldId id="264" r:id="rId8"/>
    <p:sldId id="266" r:id="rId9"/>
    <p:sldId id="267" r:id="rId10"/>
    <p:sldId id="301" r:id="rId11"/>
    <p:sldId id="269" r:id="rId12"/>
    <p:sldId id="271" r:id="rId13"/>
    <p:sldId id="273" r:id="rId14"/>
    <p:sldId id="272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4" r:id="rId23"/>
    <p:sldId id="285" r:id="rId24"/>
    <p:sldId id="308" r:id="rId25"/>
    <p:sldId id="309" r:id="rId26"/>
    <p:sldId id="290" r:id="rId27"/>
    <p:sldId id="293" r:id="rId28"/>
    <p:sldId id="310" r:id="rId29"/>
    <p:sldId id="311" r:id="rId30"/>
    <p:sldId id="291" r:id="rId31"/>
    <p:sldId id="292" r:id="rId32"/>
    <p:sldId id="312" r:id="rId33"/>
    <p:sldId id="313" r:id="rId34"/>
    <p:sldId id="314" r:id="rId35"/>
    <p:sldId id="294" r:id="rId36"/>
    <p:sldId id="315" r:id="rId37"/>
    <p:sldId id="317" r:id="rId38"/>
    <p:sldId id="318" r:id="rId39"/>
    <p:sldId id="296" r:id="rId40"/>
    <p:sldId id="303" r:id="rId41"/>
    <p:sldId id="295" r:id="rId42"/>
    <p:sldId id="298" r:id="rId43"/>
    <p:sldId id="299" r:id="rId44"/>
    <p:sldId id="300" r:id="rId45"/>
    <p:sldId id="302" r:id="rId46"/>
    <p:sldId id="304" r:id="rId47"/>
    <p:sldId id="3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6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1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A4F9-250D-D54E-8242-FB967A931DD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docker-swarm.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13: Orchestration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3122391"/>
            <a:ext cx="1863213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 used algorithm for leader election and storing state in a distributed 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9" y="2739342"/>
            <a:ext cx="38100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6766" y="4182677"/>
            <a:ext cx="3691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Awesome demo!</a:t>
            </a:r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thesecretlivesofdata.com</a:t>
            </a:r>
            <a:r>
              <a:rPr lang="en-US" dirty="0"/>
              <a:t>/raft/</a:t>
            </a:r>
          </a:p>
        </p:txBody>
      </p:sp>
    </p:spTree>
    <p:extLst>
      <p:ext uri="{BB962C8B-B14F-4D97-AF65-F5344CB8AC3E}">
        <p14:creationId xmlns:p14="http://schemas.microsoft.com/office/powerpoint/2010/main" val="9362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8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Apache Zookeeper</a:t>
            </a:r>
          </a:p>
          <a:p>
            <a:pPr lvl="1"/>
            <a:r>
              <a:rPr lang="en-US" dirty="0" smtClean="0"/>
              <a:t>Originally started as a project at Yahoo, now a part of Apache Foundation.</a:t>
            </a:r>
          </a:p>
          <a:p>
            <a:pPr lvl="1"/>
            <a:r>
              <a:rPr lang="en-US" dirty="0" smtClean="0"/>
              <a:t>Sub-project of Hadoop, but now a top-level project.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zookeeper.apache.org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Etcd</a:t>
            </a:r>
            <a:endParaRPr lang="en-US" dirty="0" smtClean="0"/>
          </a:p>
          <a:p>
            <a:pPr lvl="1"/>
            <a:r>
              <a:rPr lang="en-US" dirty="0"/>
              <a:t>Distributed consistent key-value store for shared configuration data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Written in Go and maintained by CoreOS team.</a:t>
            </a:r>
          </a:p>
          <a:p>
            <a:pPr lvl="2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coreos</a:t>
            </a:r>
            <a:r>
              <a:rPr lang="en-US" dirty="0" smtClean="0"/>
              <a:t>/</a:t>
            </a:r>
            <a:r>
              <a:rPr lang="en-US" dirty="0" err="1" smtClean="0"/>
              <a:t>etcd</a:t>
            </a:r>
            <a:endParaRPr lang="en-US" dirty="0"/>
          </a:p>
          <a:p>
            <a:pPr lvl="1"/>
            <a:r>
              <a:rPr lang="en-US" dirty="0"/>
              <a:t>Commonly used in container-based clusters (i.e., Kubernetes).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6737" y="640080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Apache_ZooKeeper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9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Service discovery system designed by </a:t>
            </a:r>
            <a:r>
              <a:rPr lang="en-US" dirty="0" err="1" smtClean="0"/>
              <a:t>HashiCorp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Consul agents run as a server or a client.</a:t>
            </a:r>
          </a:p>
          <a:p>
            <a:pPr lvl="1"/>
            <a:r>
              <a:rPr lang="en-US" dirty="0" smtClean="0"/>
              <a:t>Servers form a cluster using Raft algorithm.</a:t>
            </a:r>
          </a:p>
          <a:p>
            <a:pPr lvl="1"/>
            <a:r>
              <a:rPr lang="en-US" dirty="0" smtClean="0"/>
              <a:t>Clients proxy requests to servers.</a:t>
            </a:r>
          </a:p>
          <a:p>
            <a:endParaRPr lang="en-US" dirty="0" smtClean="0"/>
          </a:p>
          <a:p>
            <a:r>
              <a:rPr lang="en-US" dirty="0" smtClean="0"/>
              <a:t>Distributed key/value store.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Supports health checks to route requests around unhealthy hosts.</a:t>
            </a:r>
          </a:p>
          <a:p>
            <a:endParaRPr lang="en-US" dirty="0" smtClean="0"/>
          </a:p>
          <a:p>
            <a:r>
              <a:rPr lang="en-US" dirty="0" smtClean="0"/>
              <a:t>Offers both HTTP and DNS interfaces.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2" y="497729"/>
            <a:ext cx="1102471" cy="1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Nodes run a Consul </a:t>
            </a:r>
            <a:r>
              <a:rPr lang="en-US" b="1" dirty="0" smtClean="0"/>
              <a:t>agent.</a:t>
            </a:r>
          </a:p>
          <a:p>
            <a:pPr lvl="1"/>
            <a:r>
              <a:rPr lang="en-US" dirty="0" smtClean="0"/>
              <a:t>Communicate with one or more servers.</a:t>
            </a:r>
          </a:p>
          <a:p>
            <a:pPr lvl="1"/>
            <a:r>
              <a:rPr lang="en-US" dirty="0" smtClean="0"/>
              <a:t>Responsible for health checks of services on the node.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Consul </a:t>
            </a:r>
            <a:r>
              <a:rPr lang="en-US" b="1" dirty="0" smtClean="0"/>
              <a:t>servers</a:t>
            </a:r>
            <a:r>
              <a:rPr lang="en-US" dirty="0" smtClean="0"/>
              <a:t> store and replicate data.</a:t>
            </a:r>
          </a:p>
          <a:p>
            <a:pPr lvl="1"/>
            <a:r>
              <a:rPr lang="en-US" dirty="0" smtClean="0"/>
              <a:t>Servers form a cluster and elect a leader.</a:t>
            </a:r>
          </a:p>
          <a:p>
            <a:pPr lvl="1"/>
            <a:r>
              <a:rPr lang="en-US" dirty="0" smtClean="0"/>
              <a:t>3 to 5 servers recommended to avoid failure scenarios leading to data loss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9" y="1318258"/>
            <a:ext cx="5343542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data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reads are </a:t>
            </a:r>
            <a:r>
              <a:rPr lang="en-US" b="1" dirty="0" smtClean="0"/>
              <a:t>strongly</a:t>
            </a:r>
            <a:r>
              <a:rPr lang="en-US" dirty="0" smtClean="0"/>
              <a:t>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key/value data is consistently replicated across cluster.</a:t>
            </a:r>
          </a:p>
          <a:p>
            <a:endParaRPr lang="en-US" dirty="0"/>
          </a:p>
          <a:p>
            <a:r>
              <a:rPr lang="en-US" dirty="0" smtClean="0"/>
              <a:t>Availability is sacrificed for consistency in the case of a network partition.</a:t>
            </a:r>
          </a:p>
          <a:p>
            <a:pPr lvl="1"/>
            <a:r>
              <a:rPr lang="en-US" dirty="0" smtClean="0"/>
              <a:t>Can no longer write data if there is no quorum.</a:t>
            </a:r>
          </a:p>
          <a:p>
            <a:pPr lvl="1"/>
            <a:r>
              <a:rPr lang="en-US" dirty="0" smtClean="0"/>
              <a:t>Avoid situations where configuration data is different on one server versus another.</a:t>
            </a:r>
          </a:p>
          <a:p>
            <a:endParaRPr lang="en-US" dirty="0"/>
          </a:p>
          <a:p>
            <a:r>
              <a:rPr lang="en-US" dirty="0" smtClean="0"/>
              <a:t>Recall the CAP Theorem!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Service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node running a Consul agent registers a service using a service registration file.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JSON file containing key/value data</a:t>
            </a:r>
          </a:p>
          <a:p>
            <a:pPr lvl="1"/>
            <a:r>
              <a:rPr lang="en-US" dirty="0" smtClean="0"/>
              <a:t>Commonly located 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consul.d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# example webserver service registration</a:t>
            </a:r>
          </a:p>
          <a:p>
            <a:pPr marL="0" indent="0">
              <a:buNone/>
            </a:pP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{“service”: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{“name”: “webserver”,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“tags”: [“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”],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“port”: 80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1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Consul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a service is registered, any other service can query Consul to find it.</a:t>
            </a:r>
          </a:p>
          <a:p>
            <a:endParaRPr lang="en-US" dirty="0"/>
          </a:p>
          <a:p>
            <a:r>
              <a:rPr lang="en-US" dirty="0" smtClean="0"/>
              <a:t>Using DNS: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dig @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dns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-server -p 8600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webserver.service.consul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Using HTTP: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curl http://consul:8500/v1/catalog/service/webserver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 Key/Value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32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ways to interact with Consul KV store:</a:t>
            </a:r>
          </a:p>
          <a:p>
            <a:pPr lvl="1"/>
            <a:r>
              <a:rPr lang="en-US" dirty="0" smtClean="0"/>
              <a:t>HTTP API</a:t>
            </a:r>
          </a:p>
          <a:p>
            <a:pPr lvl="1"/>
            <a:r>
              <a:rPr lang="en-US" dirty="0" smtClean="0"/>
              <a:t>Consul KV CLI</a:t>
            </a:r>
          </a:p>
          <a:p>
            <a:endParaRPr lang="en-US" dirty="0"/>
          </a:p>
          <a:p>
            <a:r>
              <a:rPr lang="en-US" dirty="0" smtClean="0"/>
              <a:t>Get a value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get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Insert (or update) a value into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1</a:t>
            </a:r>
          </a:p>
          <a:p>
            <a:endParaRPr lang="en-US" dirty="0"/>
          </a:p>
          <a:p>
            <a:r>
              <a:rPr lang="en-US" dirty="0" smtClean="0"/>
              <a:t>Delete a key from the store: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delete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minconns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processes which control the lifecycle of infrastructure resources.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Like CRUD operations on compute, storage, and network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AWS Console and API, VMWare </a:t>
            </a:r>
            <a:r>
              <a:rPr lang="en-US" dirty="0" err="1" smtClean="0"/>
              <a:t>vCloud</a:t>
            </a:r>
            <a:r>
              <a:rPr lang="en-US" dirty="0" smtClean="0"/>
              <a:t>, Open Stack.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Consul</a:t>
            </a:r>
          </a:p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AWS ECS</a:t>
            </a:r>
          </a:p>
          <a:p>
            <a:pPr lvl="1"/>
            <a:r>
              <a:rPr lang="en-US" dirty="0" smtClean="0"/>
              <a:t>Kubernetes</a:t>
            </a:r>
          </a:p>
          <a:p>
            <a:pPr lvl="1"/>
            <a:r>
              <a:rPr lang="en-US" dirty="0" smtClean="0"/>
              <a:t>Docker Swarm</a:t>
            </a:r>
          </a:p>
          <a:p>
            <a:r>
              <a:rPr lang="en-US" dirty="0" smtClean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orchestrate containers?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Containers are like super-processes, not real servers.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 single compute instance could support many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Modern apps dynamically create, update and destroy containers.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Need a way to provide high availability if a container or container host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May need to distribute requests across a set of containers using a load balancer.</a:t>
            </a:r>
          </a:p>
        </p:txBody>
      </p:sp>
    </p:spTree>
    <p:extLst>
      <p:ext uri="{BB962C8B-B14F-4D97-AF65-F5344CB8AC3E}">
        <p14:creationId xmlns:p14="http://schemas.microsoft.com/office/powerpoint/2010/main" val="158779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69" y="1143261"/>
            <a:ext cx="1241123" cy="1241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Elastic Container Service (ECS)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Docker container management solution that </a:t>
            </a:r>
            <a:br>
              <a:rPr lang="en-US" dirty="0" smtClean="0"/>
            </a:br>
            <a:r>
              <a:rPr lang="en-US" dirty="0" smtClean="0"/>
              <a:t>runs on top of EC2.</a:t>
            </a:r>
          </a:p>
          <a:p>
            <a:endParaRPr lang="en-US" dirty="0"/>
          </a:p>
          <a:p>
            <a:r>
              <a:rPr lang="en-US" dirty="0" smtClean="0"/>
              <a:t>AWS deploys managed EC2 Docker host instances.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AWS automatically deploys your containers to the managed hosts.</a:t>
            </a:r>
          </a:p>
          <a:p>
            <a:pPr lvl="1"/>
            <a:endParaRPr lang="en-US" dirty="0" smtClean="0"/>
          </a:p>
          <a:p>
            <a:r>
              <a:rPr lang="en-US" dirty="0"/>
              <a:t>AWS EC2 Container Registry (ECR)</a:t>
            </a:r>
          </a:p>
          <a:p>
            <a:pPr lvl="1"/>
            <a:r>
              <a:rPr lang="en-US" dirty="0"/>
              <a:t>A private Docker image repository (like Docker Hub).</a:t>
            </a:r>
          </a:p>
        </p:txBody>
      </p:sp>
    </p:spTree>
    <p:extLst>
      <p:ext uri="{BB962C8B-B14F-4D97-AF65-F5344CB8AC3E}">
        <p14:creationId xmlns:p14="http://schemas.microsoft.com/office/powerpoint/2010/main" val="174154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Open-source container orchestration platform designed by Google.</a:t>
            </a:r>
          </a:p>
          <a:p>
            <a:endParaRPr lang="en-US" dirty="0"/>
          </a:p>
          <a:p>
            <a:r>
              <a:rPr lang="en-US" dirty="0" smtClean="0"/>
              <a:t>Name</a:t>
            </a:r>
            <a:r>
              <a:rPr lang="en-US" dirty="0"/>
              <a:t> originates from Greek, meaning “helmsman” or “pilot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Based on key technical principles Googles uses to scale its global platform.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an abstraction layer to make container management and application deployment easier.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8" y="376419"/>
            <a:ext cx="1255160" cy="12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Kubernetes manages clusters of computing instances.</a:t>
            </a:r>
          </a:p>
          <a:p>
            <a:pPr lvl="1"/>
            <a:r>
              <a:rPr lang="en-US" dirty="0" smtClean="0"/>
              <a:t>Each cluster contains a master instance and multiple nodes.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Master manages resources and coordinates activities in the clusters.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run a </a:t>
            </a:r>
            <a:r>
              <a:rPr lang="en-US" dirty="0" err="1" smtClean="0"/>
              <a:t>Kubelet</a:t>
            </a:r>
            <a:r>
              <a:rPr lang="en-US" dirty="0" smtClean="0"/>
              <a:t> (agent) and a container engine (Docker).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Nodes communicate with master using an API.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 containers as a fundamental compute primitive.</a:t>
            </a:r>
          </a:p>
          <a:p>
            <a:pPr lvl="1"/>
            <a:r>
              <a:rPr lang="en-US" dirty="0" smtClean="0"/>
              <a:t>We can launch and manage containers like EC2 instances.</a:t>
            </a:r>
          </a:p>
          <a:p>
            <a:endParaRPr lang="en-US" dirty="0"/>
          </a:p>
          <a:p>
            <a:r>
              <a:rPr lang="en-US" dirty="0" smtClean="0"/>
              <a:t>No need to manage an EC2 host/ virtual machine.</a:t>
            </a:r>
          </a:p>
          <a:p>
            <a:endParaRPr lang="en-US" dirty="0"/>
          </a:p>
          <a:p>
            <a:r>
              <a:rPr lang="en-US" dirty="0" smtClean="0"/>
              <a:t>Integrates with other services </a:t>
            </a:r>
            <a:r>
              <a:rPr lang="mr-IN" dirty="0" smtClean="0"/>
              <a:t>–</a:t>
            </a:r>
            <a:r>
              <a:rPr lang="en-US" dirty="0" smtClean="0"/>
              <a:t> VPC, ELB, IAM, </a:t>
            </a:r>
            <a:r>
              <a:rPr lang="en-US" dirty="0" err="1" smtClean="0"/>
              <a:t>Cloudwatch</a:t>
            </a:r>
            <a:r>
              <a:rPr lang="en-US" dirty="0" smtClean="0"/>
              <a:t>, </a:t>
            </a:r>
            <a:r>
              <a:rPr lang="en-US" dirty="0" err="1" smtClean="0"/>
              <a:t>Cloudformation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" y="182562"/>
            <a:ext cx="7511966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Container Service for Kubernetes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2723266"/>
            <a:ext cx="7489861" cy="2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Docker engine has an integrated cluster orchestration </a:t>
            </a:r>
            <a:br>
              <a:rPr lang="en-US" dirty="0" smtClean="0"/>
            </a:br>
            <a:r>
              <a:rPr lang="en-US" dirty="0" smtClean="0"/>
              <a:t>service (ver. 1.12+).</a:t>
            </a:r>
          </a:p>
          <a:p>
            <a:pPr lvl="1"/>
            <a:r>
              <a:rPr lang="en-US" dirty="0" smtClean="0"/>
              <a:t>Previously a separate tool called Docker Swarm.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Manages a cluster of instances running Docker engine, called </a:t>
            </a:r>
            <a:r>
              <a:rPr lang="en-US" b="1" dirty="0" smtClean="0"/>
              <a:t>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Uses two types of nodes: </a:t>
            </a:r>
            <a:r>
              <a:rPr lang="en-US" b="1" dirty="0" smtClean="0"/>
              <a:t>managers</a:t>
            </a:r>
            <a:r>
              <a:rPr lang="en-US" dirty="0" smtClean="0"/>
              <a:t> and </a:t>
            </a:r>
            <a:r>
              <a:rPr lang="en-US" b="1" dirty="0" smtClean="0"/>
              <a:t>workers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Node type is defined during deployment, so only one instance image is needed.</a:t>
            </a:r>
          </a:p>
          <a:p>
            <a:pPr lvl="1"/>
            <a:r>
              <a:rPr lang="en-US" dirty="0" smtClean="0"/>
              <a:t>Typically we deploy one node per instance.</a:t>
            </a:r>
          </a:p>
          <a:p>
            <a:endParaRPr lang="en-US" dirty="0"/>
          </a:p>
          <a:p>
            <a:r>
              <a:rPr lang="en-US" dirty="0" smtClean="0"/>
              <a:t>Follows a </a:t>
            </a:r>
            <a:r>
              <a:rPr lang="en-US" b="1" dirty="0" smtClean="0"/>
              <a:t>declarative</a:t>
            </a:r>
            <a:r>
              <a:rPr lang="en-US" dirty="0" smtClean="0"/>
              <a:t> approach: define the state of services in an application stack and Docker will try to achieve that desired state.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80" y="400512"/>
            <a:ext cx="1703311" cy="16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676"/>
            <a:ext cx="9144000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communications between manager and worker nodes are encrypted.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2982128"/>
            <a:ext cx="6226139" cy="3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All nodes have Docker engine (1.12+) installed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First node initializes a swarm cluster and becomes first manager/leader.</a:t>
            </a:r>
          </a:p>
          <a:p>
            <a:pPr lvl="1"/>
            <a:r>
              <a:rPr lang="en-US" dirty="0"/>
              <a:t>Generates a manager token and a worker token.</a:t>
            </a:r>
          </a:p>
          <a:p>
            <a:endParaRPr lang="en-US" dirty="0"/>
          </a:p>
          <a:p>
            <a:r>
              <a:rPr lang="en-US" dirty="0"/>
              <a:t>Additional nodes join the cluster by connecting to a manager node via port 2377 and providing a token.</a:t>
            </a:r>
          </a:p>
          <a:p>
            <a:endParaRPr lang="en-US" dirty="0"/>
          </a:p>
          <a:p>
            <a:r>
              <a:rPr lang="en-US" dirty="0"/>
              <a:t>Bootstrapping challenge: Create first manager to initialize cluster and then new nodes must find a manger.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Node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73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Swarm </a:t>
            </a:r>
            <a:r>
              <a:rPr lang="en-US" b="1" dirty="0" smtClean="0"/>
              <a:t>manager</a:t>
            </a:r>
          </a:p>
          <a:p>
            <a:pPr lvl="1"/>
            <a:r>
              <a:rPr lang="en-US" b="1" dirty="0" smtClean="0"/>
              <a:t>Monitors</a:t>
            </a:r>
            <a:r>
              <a:rPr lang="en-US" dirty="0" smtClean="0"/>
              <a:t> cluster state and reconciles differences between actual and desired state.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Service discovery</a:t>
            </a:r>
            <a:r>
              <a:rPr lang="en-US" dirty="0" smtClean="0"/>
              <a:t>: assigns each service a unique DNS name and provides ingress load balancing.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Manages </a:t>
            </a:r>
            <a:r>
              <a:rPr lang="en-US" b="1" dirty="0" smtClean="0"/>
              <a:t>rolling updates </a:t>
            </a:r>
            <a:r>
              <a:rPr lang="en-US" dirty="0" smtClean="0"/>
              <a:t>of application containers within the swarm.</a:t>
            </a:r>
          </a:p>
          <a:p>
            <a:endParaRPr lang="en-US" dirty="0"/>
          </a:p>
          <a:p>
            <a:r>
              <a:rPr lang="en-US" dirty="0" smtClean="0"/>
              <a:t>Swarm </a:t>
            </a:r>
            <a:r>
              <a:rPr lang="en-US" b="1" dirty="0" smtClean="0"/>
              <a:t>worker</a:t>
            </a:r>
          </a:p>
          <a:p>
            <a:pPr lvl="1"/>
            <a:r>
              <a:rPr lang="en-US" dirty="0" smtClean="0"/>
              <a:t>Basically just runs Docker containers.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Managers can serve as workers by default (not recommended in production due to potential resource starvation</a:t>
            </a:r>
            <a:r>
              <a:rPr lang="en-US" dirty="0" smtClean="0">
                <a:sym typeface="Wingdings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Service</a:t>
            </a:r>
            <a:r>
              <a:rPr lang="en-US" dirty="0"/>
              <a:t> definitions are given to a manager node, it dispatches </a:t>
            </a:r>
            <a:r>
              <a:rPr lang="en-US" b="1" dirty="0"/>
              <a:t>tasks</a:t>
            </a:r>
            <a:r>
              <a:rPr lang="en-US" dirty="0"/>
              <a:t> to workers.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task specifies a Docker container and the commands to run inside the container.</a:t>
            </a:r>
          </a:p>
          <a:p>
            <a:endParaRPr lang="en-US" dirty="0"/>
          </a:p>
          <a:p>
            <a:r>
              <a:rPr lang="en-US" dirty="0"/>
              <a:t>Two service models:</a:t>
            </a:r>
          </a:p>
          <a:p>
            <a:pPr lvl="1"/>
            <a:r>
              <a:rPr lang="en-US" b="1" dirty="0"/>
              <a:t>Replicated services</a:t>
            </a:r>
            <a:r>
              <a:rPr lang="en-US" dirty="0"/>
              <a:t>: swarm distributes a specified number of replica tasks to the cluster.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Global services</a:t>
            </a:r>
            <a:r>
              <a:rPr lang="en-US" dirty="0"/>
              <a:t>: swarm runs one task on each node of the cluster.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connect services together by creating overlay networks.</a:t>
            </a:r>
          </a:p>
          <a:p>
            <a:pPr lvl="1"/>
            <a:r>
              <a:rPr lang="en-US" dirty="0"/>
              <a:t>Layer-2 network spanning multiple cluster nodes.</a:t>
            </a:r>
          </a:p>
          <a:p>
            <a:pPr lvl="1"/>
            <a:r>
              <a:rPr lang="en-US" dirty="0"/>
              <a:t>Services on same network can communicate.</a:t>
            </a:r>
          </a:p>
          <a:p>
            <a:pPr lvl="1"/>
            <a:r>
              <a:rPr lang="en-US" dirty="0"/>
              <a:t>Services can join </a:t>
            </a:r>
            <a:r>
              <a:rPr lang="en-US" u="sng" dirty="0"/>
              <a:t>multiple</a:t>
            </a:r>
            <a:r>
              <a:rPr lang="en-US" dirty="0"/>
              <a:t> overlay networks.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90" y="4530903"/>
            <a:ext cx="3574826" cy="18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on the same network can connect using service names.</a:t>
            </a:r>
          </a:p>
          <a:p>
            <a:pPr lvl="1"/>
            <a:r>
              <a:rPr lang="en-US" dirty="0"/>
              <a:t>Each service in the cluster is assigned a virtual IP address and DNS entry.</a:t>
            </a:r>
          </a:p>
          <a:p>
            <a:pPr lvl="1"/>
            <a:r>
              <a:rPr lang="en-US" dirty="0"/>
              <a:t>Containers share DNS information via gossip.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16" y="4392331"/>
            <a:ext cx="4041168" cy="22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Apps in containers are only accessible within the cluster by default.</a:t>
            </a:r>
          </a:p>
          <a:p>
            <a:endParaRPr lang="en-US" dirty="0"/>
          </a:p>
          <a:p>
            <a:r>
              <a:rPr lang="en-US" dirty="0"/>
              <a:t>We can </a:t>
            </a:r>
            <a:r>
              <a:rPr lang="en-US" b="1" dirty="0"/>
              <a:t>expose</a:t>
            </a:r>
            <a:r>
              <a:rPr lang="en-US" dirty="0"/>
              <a:t> a service on a port which makes a set of containers available outside of the cluster.</a:t>
            </a:r>
          </a:p>
          <a:p>
            <a:endParaRPr lang="en-US" dirty="0"/>
          </a:p>
          <a:p>
            <a:r>
              <a:rPr lang="en-US" dirty="0"/>
              <a:t>Docker uses an ingress load balancing capability (routing mesh) to distribute requests across nodes.</a:t>
            </a:r>
          </a:p>
          <a:p>
            <a:endParaRPr lang="en-US" dirty="0"/>
          </a:p>
          <a:p>
            <a:pPr lvl="1"/>
            <a:r>
              <a:rPr lang="en-US" dirty="0"/>
              <a:t>Every node publishes the exposed port </a:t>
            </a:r>
            <a:r>
              <a:rPr lang="mr-IN" dirty="0"/>
              <a:t>–</a:t>
            </a:r>
            <a:r>
              <a:rPr lang="en-US" dirty="0"/>
              <a:t> even those without a related task!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possible to publish a service directly on a node, bypassing the routing mesh.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routing mesh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8" y="1910993"/>
            <a:ext cx="6824723" cy="44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resizing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Scale a service up or down by setting the scale attribute of a service.</a:t>
            </a:r>
          </a:p>
          <a:p>
            <a:pPr lvl="1"/>
            <a:r>
              <a:rPr lang="en-US" dirty="0"/>
              <a:t>Docker continuously monitors service and attempts to maintain a desired state.</a:t>
            </a:r>
          </a:p>
          <a:p>
            <a:pPr lvl="1"/>
            <a:endParaRPr lang="en-US" dirty="0"/>
          </a:p>
          <a:p>
            <a:r>
              <a:rPr lang="en-US" dirty="0"/>
              <a:t>It’s possible to add or remove (drain) nodes from the cluster.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will try to maintain desired number of replicas for service if a worker is drained.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Docker </a:t>
            </a:r>
            <a:r>
              <a:rPr lang="en-US" u="sng" dirty="0"/>
              <a:t>will not </a:t>
            </a:r>
            <a:r>
              <a:rPr lang="en-US" dirty="0"/>
              <a:t>automatically rebalance the cluster when a new worker is added.</a:t>
            </a:r>
          </a:p>
          <a:p>
            <a:pPr lvl="2"/>
            <a:r>
              <a:rPr lang="en-US" dirty="0"/>
              <a:t>It is possible to force a rebalancing as of v1.13.</a:t>
            </a:r>
          </a:p>
        </p:txBody>
      </p:sp>
    </p:spTree>
    <p:extLst>
      <p:ext uri="{BB962C8B-B14F-4D97-AF65-F5344CB8AC3E}">
        <p14:creationId xmlns:p14="http://schemas.microsoft.com/office/powerpoint/2010/main" val="21389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can roll out updates to a service by replacing each container.</a:t>
            </a:r>
          </a:p>
          <a:p>
            <a:pPr lvl="1"/>
            <a:r>
              <a:rPr lang="en-US" b="1" dirty="0"/>
              <a:t>Update-delay</a:t>
            </a:r>
            <a:r>
              <a:rPr lang="en-US" dirty="0"/>
              <a:t>: time delay between updates (i.e., 60s)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Update-parallelism</a:t>
            </a:r>
            <a:r>
              <a:rPr lang="en-US" dirty="0"/>
              <a:t>: number of tasks to update simultaneously.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Update-max-failure-ratio</a:t>
            </a:r>
            <a:r>
              <a:rPr lang="en-US" dirty="0"/>
              <a:t>: what fraction of tasks can fail before the update process is halted.</a:t>
            </a:r>
          </a:p>
          <a:p>
            <a:pPr lvl="1"/>
            <a:endParaRPr lang="en-US" dirty="0"/>
          </a:p>
          <a:p>
            <a:r>
              <a:rPr lang="en-US" dirty="0"/>
              <a:t>Docker can also roll back to the previous version of the service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Swarm provides an encrypted key-value storage mechanism to share pieces of data.</a:t>
            </a:r>
          </a:p>
          <a:p>
            <a:endParaRPr lang="en-US" dirty="0"/>
          </a:p>
          <a:p>
            <a:pPr lvl="1"/>
            <a:r>
              <a:rPr lang="en-US" dirty="0"/>
              <a:t>Data is encrypted during network transfer.</a:t>
            </a:r>
          </a:p>
          <a:p>
            <a:pPr lvl="1"/>
            <a:r>
              <a:rPr lang="en-US" dirty="0"/>
              <a:t>Data is stored in RAFT logs and encrypted at rest.</a:t>
            </a:r>
          </a:p>
          <a:p>
            <a:pPr lvl="1"/>
            <a:endParaRPr lang="en-US" dirty="0"/>
          </a:p>
          <a:p>
            <a:r>
              <a:rPr lang="en-US" dirty="0"/>
              <a:t>We can restrict access to specific secrets per container. </a:t>
            </a:r>
          </a:p>
          <a:p>
            <a:endParaRPr lang="en-US" dirty="0"/>
          </a:p>
          <a:p>
            <a:r>
              <a:rPr lang="en-US" dirty="0"/>
              <a:t>Secrets are mounted to containers using in-memory file system at: /run/secrets/&lt;</a:t>
            </a:r>
            <a:r>
              <a:rPr lang="en-US" dirty="0" err="1"/>
              <a:t>secret_name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It’s not possible to update a </a:t>
            </a:r>
            <a:r>
              <a:rPr lang="en-US" dirty="0" smtClean="0"/>
              <a:t>secret (it’s immutable), </a:t>
            </a:r>
            <a:r>
              <a:rPr lang="en-US" dirty="0"/>
              <a:t>but you can remove and recreate 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 Docker swarm stack: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s3.amazonaws.com/seis665/docker-swarm.json</a:t>
            </a:r>
            <a:endParaRPr lang="en-US" u="sng" dirty="0" smtClean="0"/>
          </a:p>
          <a:p>
            <a:pPr lvl="1"/>
            <a:r>
              <a:rPr lang="en-US" dirty="0" smtClean="0"/>
              <a:t>Creates a set of manager nodes and a set of worker nodes.</a:t>
            </a:r>
          </a:p>
          <a:p>
            <a:pPr lvl="1"/>
            <a:r>
              <a:rPr lang="en-US" dirty="0" smtClean="0"/>
              <a:t>Automatically initializes a Swarm cluster and subscribes all worker nodes to cluster.</a:t>
            </a:r>
          </a:p>
          <a:p>
            <a:pPr lvl="1"/>
            <a:endParaRPr lang="en-US" dirty="0"/>
          </a:p>
          <a:p>
            <a:r>
              <a:rPr lang="en-US" dirty="0" smtClean="0"/>
              <a:t>Wait until stack creation is complete, then log into initiator node.</a:t>
            </a:r>
          </a:p>
          <a:p>
            <a:endParaRPr lang="en-US" dirty="0"/>
          </a:p>
          <a:p>
            <a:r>
              <a:rPr lang="en-US" dirty="0" smtClean="0"/>
              <a:t>Log into initiator node using "</a:t>
            </a:r>
            <a:r>
              <a:rPr lang="en-US" dirty="0" err="1" smtClean="0"/>
              <a:t>ubuntu</a:t>
            </a:r>
            <a:r>
              <a:rPr lang="en-US" smtClean="0"/>
              <a:t>" user!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process by which one service determines the location of another service.</a:t>
            </a:r>
          </a:p>
          <a:p>
            <a:endParaRPr lang="en-US" dirty="0" smtClean="0"/>
          </a:p>
          <a:p>
            <a:r>
              <a:rPr lang="en-US" dirty="0" smtClean="0"/>
              <a:t>How do we connect services together in dynamically deployed infrastructure?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Example: Web service needs to bind to database service, so the web services needs to know the network location of the database service.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21"/>
            <a:ext cx="9144000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Deploy a new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1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alpine ping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docker.com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Show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Inspect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inspect --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pretty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Identity the node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scale the number of containers supporting our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Now take a look at the nodes running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None of the containers are running on the local host: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We can remove the </a:t>
            </a:r>
            <a:r>
              <a:rPr lang="en-US" dirty="0" err="1" smtClean="0"/>
              <a:t>helloworld</a:t>
            </a:r>
            <a:r>
              <a:rPr lang="en-US" dirty="0" smtClean="0"/>
              <a:t>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Verify that the service is gone: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ls</a:t>
            </a:r>
          </a:p>
        </p:txBody>
      </p:sp>
    </p:spTree>
    <p:extLst>
      <p:ext uri="{BB962C8B-B14F-4D97-AF65-F5344CB8AC3E}">
        <p14:creationId xmlns:p14="http://schemas.microsoft.com/office/powerpoint/2010/main" val="13114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new service using </a:t>
            </a:r>
            <a:r>
              <a:rPr lang="en-US" dirty="0" err="1" smtClean="0"/>
              <a:t>Redis</a:t>
            </a:r>
            <a:r>
              <a:rPr lang="en-US" dirty="0" smtClean="0"/>
              <a:t> and perform an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--replicas 3 --name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457200" lvl="1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--update-delay 15s redis:3.0.6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View the running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Update the service to </a:t>
            </a:r>
            <a:r>
              <a:rPr lang="en-US" dirty="0" err="1" smtClean="0"/>
              <a:t>Redis</a:t>
            </a:r>
            <a:r>
              <a:rPr lang="en-US" dirty="0" smtClean="0"/>
              <a:t> version 3.0.7: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update --image redis:3.0.7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Run the </a:t>
            </a:r>
            <a:r>
              <a:rPr lang="en-US" dirty="0" err="1" smtClean="0"/>
              <a:t>ps</a:t>
            </a:r>
            <a:r>
              <a:rPr lang="en-US" dirty="0" smtClean="0"/>
              <a:t> command several times to view the update: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After the updates complete, confirm the service status: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inspect --pretty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9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79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Update the number of containers in the service: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scale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container instances are running the desired version: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Sometimes we need to remove a node for maintenance. Let’s drain a node: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node update --availability drain &lt;node ID&gt;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Take a look at the processes to watch that node drain: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Now let’s change the drained node back into an available node (note that Docker doesn’t automatically rebalance):</a:t>
            </a: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node update --availability active &lt;node ID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457200" lvl="1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service update --force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sz="23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Remove the </a:t>
            </a:r>
            <a:r>
              <a:rPr lang="en-US" dirty="0" err="1" smtClean="0">
                <a:ea typeface="Consolas" charset="0"/>
                <a:cs typeface="Consolas" charset="0"/>
              </a:rPr>
              <a:t>redis</a:t>
            </a:r>
            <a:r>
              <a:rPr lang="en-US" dirty="0" smtClean="0">
                <a:ea typeface="Consolas" charset="0"/>
                <a:cs typeface="Consolas" charset="0"/>
              </a:rPr>
              <a:t> service:</a:t>
            </a:r>
          </a:p>
          <a:p>
            <a:pPr marL="0" lvl="1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55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Let’s do something more interesting!</a:t>
            </a:r>
          </a:p>
          <a:p>
            <a:endParaRPr lang="en-US" dirty="0"/>
          </a:p>
          <a:p>
            <a:r>
              <a:rPr lang="en-US" dirty="0" smtClean="0"/>
              <a:t>Create an overlay network for a new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network create -d overlay --subnet 10.2.0.0/24 pets-overlay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Check out the new network: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backend key-value storage system: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--name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consul</a:t>
            </a:r>
          </a:p>
          <a:p>
            <a:pPr marL="457200" lvl="1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</a:t>
            </a:r>
            <a:r>
              <a:rPr lang="en-US" dirty="0" err="1" smtClean="0"/>
              <a:t>db</a:t>
            </a:r>
            <a:r>
              <a:rPr lang="en-US" dirty="0" smtClean="0"/>
              <a:t>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Add a web application: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service create --network pets-overlay --replicas 2 -p 80:5000 -e ‘DB=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db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’ --name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chrch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/docker-pets:1.0</a:t>
            </a:r>
          </a:p>
          <a:p>
            <a:pPr marL="457200" lvl="1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Verify the web service: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service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web</a:t>
            </a:r>
          </a:p>
          <a:p>
            <a:pPr lvl="1"/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ccess the clustered application at the ELB endpoint (after </a:t>
            </a:r>
            <a:r>
              <a:rPr lang="en-US" i="1" dirty="0" err="1" smtClean="0"/>
              <a:t>InService</a:t>
            </a:r>
            <a:r>
              <a:rPr lang="en-US" dirty="0" smtClean="0"/>
              <a:t>!).</a:t>
            </a:r>
          </a:p>
        </p:txBody>
      </p:sp>
    </p:spTree>
    <p:extLst>
      <p:ext uri="{BB962C8B-B14F-4D97-AF65-F5344CB8AC3E}">
        <p14:creationId xmlns:p14="http://schemas.microsoft.com/office/powerpoint/2010/main" val="421374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to delete the Swarm stack!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8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 homework assignment this week.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Final exam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Congratulations to any students graduating this semester.</a:t>
            </a:r>
          </a:p>
          <a:p>
            <a:endParaRPr lang="en-US" dirty="0"/>
          </a:p>
          <a:p>
            <a:r>
              <a:rPr lang="en-US" dirty="0"/>
              <a:t>I’ve enjoyed serving as your teacher this semester. Good luck on your final exams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architecture heavily leverages service discovery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Potentially needs to track dozens or hundreds of services.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requests to services based on availability.</a:t>
            </a:r>
          </a:p>
          <a:p>
            <a:pPr lvl="2"/>
            <a:r>
              <a:rPr lang="en-US" dirty="0"/>
              <a:t>Active/active, active/passive,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May need to support service versioning.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Adjust service requests based on infrastructure topology changes.</a:t>
            </a:r>
          </a:p>
          <a:p>
            <a:pPr lvl="2"/>
            <a:r>
              <a:rPr lang="en-US" dirty="0"/>
              <a:t>Container or instance failure, auto-scaling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 methods to discover services:</a:t>
            </a:r>
          </a:p>
          <a:p>
            <a:endParaRPr lang="en-US" dirty="0" smtClean="0"/>
          </a:p>
          <a:p>
            <a:pPr lvl="1"/>
            <a:r>
              <a:rPr lang="en-US" dirty="0"/>
              <a:t>Traditionally we </a:t>
            </a:r>
            <a:r>
              <a:rPr lang="en-US" dirty="0" smtClean="0"/>
              <a:t>would hard-code </a:t>
            </a:r>
            <a:r>
              <a:rPr lang="en-US" dirty="0"/>
              <a:t>service locations because infrastructure didn’t change often.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outputs from Infrastructure definition tools to determine service location.</a:t>
            </a:r>
          </a:p>
          <a:p>
            <a:pPr lvl="2"/>
            <a:r>
              <a:rPr lang="en-US" dirty="0" smtClean="0"/>
              <a:t>Problem: Tooling doesn’t update locations when infrastructure fails.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Dedicated service discovery platform.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1137" y="647791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1025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66" y="1527791"/>
            <a:ext cx="5897822" cy="4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Domain Name Services</a:t>
            </a:r>
          </a:p>
          <a:p>
            <a:pPr lvl="1"/>
            <a:r>
              <a:rPr lang="en-US" dirty="0" smtClean="0"/>
              <a:t>Discover the IP address of a system based on a name.</a:t>
            </a:r>
          </a:p>
          <a:p>
            <a:pPr lvl="1"/>
            <a:r>
              <a:rPr lang="en-US" dirty="0" smtClean="0"/>
              <a:t>Not designed for dynamic infrastructure changes.</a:t>
            </a:r>
          </a:p>
          <a:p>
            <a:endParaRPr lang="en-US" dirty="0"/>
          </a:p>
          <a:p>
            <a:r>
              <a:rPr lang="en-US" dirty="0" smtClean="0"/>
              <a:t>Unix /</a:t>
            </a:r>
            <a:r>
              <a:rPr lang="en-US" dirty="0" err="1" smtClean="0"/>
              <a:t>etc</a:t>
            </a:r>
            <a:r>
              <a:rPr lang="en-US" dirty="0" smtClean="0"/>
              <a:t>/services</a:t>
            </a:r>
          </a:p>
          <a:p>
            <a:pPr lvl="1"/>
            <a:r>
              <a:rPr lang="en-US" dirty="0" smtClean="0"/>
              <a:t>Maps port numbers to service names.</a:t>
            </a:r>
          </a:p>
          <a:p>
            <a:endParaRPr lang="en-US" dirty="0"/>
          </a:p>
          <a:p>
            <a:r>
              <a:rPr lang="en-US" dirty="0" smtClean="0"/>
              <a:t>Distributed file systems and databases (lock servers)</a:t>
            </a:r>
          </a:p>
          <a:p>
            <a:pPr lvl="1"/>
            <a:r>
              <a:rPr lang="en-US" dirty="0" smtClean="0"/>
              <a:t>Leader 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1489" y="6444868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scaganoff</a:t>
            </a:r>
            <a:r>
              <a:rPr lang="en-US" sz="1000" dirty="0"/>
              <a:t>/service-discovery-with-consul</a:t>
            </a:r>
          </a:p>
        </p:txBody>
      </p:sp>
    </p:spTree>
    <p:extLst>
      <p:ext uri="{BB962C8B-B14F-4D97-AF65-F5344CB8AC3E}">
        <p14:creationId xmlns:p14="http://schemas.microsoft.com/office/powerpoint/2010/main" val="21076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0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Lock servers allow a group of nodes to synchronize activities and agree on shared information.</a:t>
            </a:r>
          </a:p>
          <a:p>
            <a:endParaRPr lang="en-US" dirty="0" smtClean="0"/>
          </a:p>
          <a:p>
            <a:r>
              <a:rPr lang="en-US" dirty="0" smtClean="0"/>
              <a:t>Very challenging to synchronize services in a distributed architecture due to issues like race conditions.</a:t>
            </a:r>
          </a:p>
          <a:p>
            <a:endParaRPr lang="en-US" dirty="0" smtClean="0"/>
          </a:p>
          <a:p>
            <a:r>
              <a:rPr lang="en-US" dirty="0" smtClean="0"/>
              <a:t>Participant nodes elect a leader and the nodes discover one another.</a:t>
            </a:r>
          </a:p>
          <a:p>
            <a:endParaRPr lang="en-US" dirty="0" smtClean="0"/>
          </a:p>
          <a:p>
            <a:r>
              <a:rPr lang="en-US" dirty="0" smtClean="0"/>
              <a:t>Shared information is stored as meta-data across all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6632</TotalTime>
  <Words>2002</Words>
  <Application>Microsoft Macintosh PowerPoint</Application>
  <PresentationFormat>On-screen Show (4:3)</PresentationFormat>
  <Paragraphs>407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13: Orchestration</vt:lpstr>
      <vt:lpstr>Agenda</vt:lpstr>
      <vt:lpstr>Swarm Hands-on</vt:lpstr>
      <vt:lpstr>Service Discovery</vt:lpstr>
      <vt:lpstr>Service Discovery</vt:lpstr>
      <vt:lpstr>Service Discovery</vt:lpstr>
      <vt:lpstr>Service Discovery Platform</vt:lpstr>
      <vt:lpstr>Traditional service discovery</vt:lpstr>
      <vt:lpstr>Lock servers</vt:lpstr>
      <vt:lpstr>RAFT Algorithm</vt:lpstr>
      <vt:lpstr>Service discovery solutions</vt:lpstr>
      <vt:lpstr>Consul</vt:lpstr>
      <vt:lpstr>Consul architecture</vt:lpstr>
      <vt:lpstr>Consul architecture</vt:lpstr>
      <vt:lpstr>Consul data consistency</vt:lpstr>
      <vt:lpstr>Consul Service Registration</vt:lpstr>
      <vt:lpstr>Querying Consul</vt:lpstr>
      <vt:lpstr>Consul Key/Value Store</vt:lpstr>
      <vt:lpstr>Orchestration</vt:lpstr>
      <vt:lpstr>Container orchestration</vt:lpstr>
      <vt:lpstr>AWS Elastic Container Service (ECS)</vt:lpstr>
      <vt:lpstr>Kubernetes</vt:lpstr>
      <vt:lpstr>Kubernetes</vt:lpstr>
      <vt:lpstr>PowerPoint Presentation</vt:lpstr>
      <vt:lpstr>AWS EKS</vt:lpstr>
      <vt:lpstr>Docker Swarm Mode</vt:lpstr>
      <vt:lpstr>Docker Swarm Mode</vt:lpstr>
      <vt:lpstr>Swarm Security</vt:lpstr>
      <vt:lpstr>Create a cluster</vt:lpstr>
      <vt:lpstr>Cluster Node Roles</vt:lpstr>
      <vt:lpstr>Swarm services</vt:lpstr>
      <vt:lpstr>Service networking</vt:lpstr>
      <vt:lpstr>Swarm service discovery</vt:lpstr>
      <vt:lpstr>Published services</vt:lpstr>
      <vt:lpstr>Swarm routing mesh</vt:lpstr>
      <vt:lpstr>Service resizing</vt:lpstr>
      <vt:lpstr>Service updates</vt:lpstr>
      <vt:lpstr>Secrets</vt:lpstr>
      <vt:lpstr>Swarm Hands-on</vt:lpstr>
      <vt:lpstr>PowerPoint Presentation</vt:lpstr>
      <vt:lpstr>Swarm Hands-on</vt:lpstr>
      <vt:lpstr>Swarm Hands-on</vt:lpstr>
      <vt:lpstr>Swarm Hands-on</vt:lpstr>
      <vt:lpstr>Swarm Hands-on</vt:lpstr>
      <vt:lpstr>Swarm Hands-on</vt:lpstr>
      <vt:lpstr>Swarm Hands-on</vt:lpstr>
      <vt:lpstr>Final Thoughts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Baker, Jason D.</cp:lastModifiedBy>
  <cp:revision>119</cp:revision>
  <dcterms:created xsi:type="dcterms:W3CDTF">2016-04-25T17:30:29Z</dcterms:created>
  <dcterms:modified xsi:type="dcterms:W3CDTF">2017-12-05T02:53:19Z</dcterms:modified>
</cp:coreProperties>
</file>